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5"/>
  </p:notesMasterIdLst>
  <p:sldIdLst>
    <p:sldId id="256" r:id="rId3"/>
    <p:sldId id="723" r:id="rId4"/>
    <p:sldId id="719" r:id="rId5"/>
    <p:sldId id="738" r:id="rId6"/>
    <p:sldId id="2146" r:id="rId7"/>
    <p:sldId id="2129" r:id="rId8"/>
    <p:sldId id="2130" r:id="rId9"/>
    <p:sldId id="758" r:id="rId10"/>
    <p:sldId id="753" r:id="rId11"/>
    <p:sldId id="752" r:id="rId12"/>
    <p:sldId id="750" r:id="rId13"/>
    <p:sldId id="705" r:id="rId14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Kopie%20-%20Grafy%20k%20p&#345;ehledu%20o&#269;kov&#225;n&#237;_R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Pardubický kraj</c:v>
                </c:pt>
                <c:pt idx="13">
                  <c:v>Hlavní město Praha</c:v>
                </c:pt>
                <c:pt idx="14">
                  <c:v>Liberecký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10.621359999999999</c:v>
                </c:pt>
                <c:pt idx="1">
                  <c:v>11.07558</c:v>
                </c:pt>
                <c:pt idx="2">
                  <c:v>11.97434</c:v>
                </c:pt>
                <c:pt idx="3">
                  <c:v>10.02162</c:v>
                </c:pt>
                <c:pt idx="4">
                  <c:v>10.533530000000001</c:v>
                </c:pt>
                <c:pt idx="5">
                  <c:v>11.33548</c:v>
                </c:pt>
                <c:pt idx="6">
                  <c:v>11.31615</c:v>
                </c:pt>
                <c:pt idx="7">
                  <c:v>11.985989999999999</c:v>
                </c:pt>
                <c:pt idx="8">
                  <c:v>11.26301</c:v>
                </c:pt>
                <c:pt idx="9">
                  <c:v>10.90997</c:v>
                </c:pt>
                <c:pt idx="10">
                  <c:v>10.34679</c:v>
                </c:pt>
                <c:pt idx="11">
                  <c:v>11.081770000000001</c:v>
                </c:pt>
                <c:pt idx="12">
                  <c:v>11.136139999999999</c:v>
                </c:pt>
                <c:pt idx="13">
                  <c:v>12.887729999999999</c:v>
                </c:pt>
                <c:pt idx="14">
                  <c:v>11.43248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Pardubický kraj</c:v>
                </c:pt>
                <c:pt idx="13">
                  <c:v>Hlavní město Praha</c:v>
                </c:pt>
                <c:pt idx="14">
                  <c:v>Liberecký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23.9079339</c:v>
                </c:pt>
                <c:pt idx="1">
                  <c:v>22.948764000000001</c:v>
                </c:pt>
                <c:pt idx="2">
                  <c:v>21.968289899999998</c:v>
                </c:pt>
                <c:pt idx="3">
                  <c:v>23.028651</c:v>
                </c:pt>
                <c:pt idx="4">
                  <c:v>22.362270800000001</c:v>
                </c:pt>
                <c:pt idx="5">
                  <c:v>21.150431399999999</c:v>
                </c:pt>
                <c:pt idx="6">
                  <c:v>20.858058100000001</c:v>
                </c:pt>
                <c:pt idx="7">
                  <c:v>20.1812042</c:v>
                </c:pt>
                <c:pt idx="8">
                  <c:v>20.7227587</c:v>
                </c:pt>
                <c:pt idx="9">
                  <c:v>20.847827299999999</c:v>
                </c:pt>
                <c:pt idx="10">
                  <c:v>21.090361300000001</c:v>
                </c:pt>
                <c:pt idx="11">
                  <c:v>19.973133399999998</c:v>
                </c:pt>
                <c:pt idx="12">
                  <c:v>19.552993600000001</c:v>
                </c:pt>
                <c:pt idx="13">
                  <c:v>17.509834600000001</c:v>
                </c:pt>
                <c:pt idx="14">
                  <c:v>18.311953599999999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Pardubický kraj</c:v>
                </c:pt>
                <c:pt idx="13">
                  <c:v>Hlavní město Praha</c:v>
                </c:pt>
                <c:pt idx="14">
                  <c:v>Liberecký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2.7088426000000001</c:v>
                </c:pt>
                <c:pt idx="1">
                  <c:v>2.1072145</c:v>
                </c:pt>
                <c:pt idx="2">
                  <c:v>2.3187964000000001</c:v>
                </c:pt>
                <c:pt idx="3">
                  <c:v>2.0047636999999998</c:v>
                </c:pt>
                <c:pt idx="4">
                  <c:v>2.5021222999999999</c:v>
                </c:pt>
                <c:pt idx="5">
                  <c:v>3.1628018</c:v>
                </c:pt>
                <c:pt idx="6">
                  <c:v>2.3845358000000001</c:v>
                </c:pt>
                <c:pt idx="7">
                  <c:v>2.668418</c:v>
                </c:pt>
                <c:pt idx="8">
                  <c:v>2.6059106000000001</c:v>
                </c:pt>
                <c:pt idx="9">
                  <c:v>3.4480761000000002</c:v>
                </c:pt>
                <c:pt idx="10">
                  <c:v>2.224618</c:v>
                </c:pt>
                <c:pt idx="11">
                  <c:v>1.7828085</c:v>
                </c:pt>
                <c:pt idx="12">
                  <c:v>2.2681197000000002</c:v>
                </c:pt>
                <c:pt idx="13">
                  <c:v>5.2059645999999997</c:v>
                </c:pt>
                <c:pt idx="14">
                  <c:v>3.2724939000000002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Pardubický kraj</c:v>
                </c:pt>
                <c:pt idx="13">
                  <c:v>Hlavní město Praha</c:v>
                </c:pt>
                <c:pt idx="14">
                  <c:v>Liberecký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3.8871813</c:v>
                </c:pt>
                <c:pt idx="1">
                  <c:v>2.6252776</c:v>
                </c:pt>
                <c:pt idx="2">
                  <c:v>3.5971118999999998</c:v>
                </c:pt>
                <c:pt idx="3">
                  <c:v>2.7649802999999999</c:v>
                </c:pt>
                <c:pt idx="4">
                  <c:v>1.5563685</c:v>
                </c:pt>
                <c:pt idx="5">
                  <c:v>3.7559743999999999</c:v>
                </c:pt>
                <c:pt idx="6">
                  <c:v>3.0741379000000002</c:v>
                </c:pt>
                <c:pt idx="7">
                  <c:v>1.9928669999999999</c:v>
                </c:pt>
                <c:pt idx="8">
                  <c:v>3.3977338000000001</c:v>
                </c:pt>
                <c:pt idx="9">
                  <c:v>3.9857024000000001</c:v>
                </c:pt>
                <c:pt idx="10">
                  <c:v>3.4541268999999999</c:v>
                </c:pt>
                <c:pt idx="11">
                  <c:v>3.4495228</c:v>
                </c:pt>
                <c:pt idx="12">
                  <c:v>4.5884527000000004</c:v>
                </c:pt>
                <c:pt idx="13">
                  <c:v>2.8904548000000001</c:v>
                </c:pt>
                <c:pt idx="14">
                  <c:v>3.7721819999999999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Pardubický kraj</c:v>
                </c:pt>
                <c:pt idx="13">
                  <c:v>Hlavní město Praha</c:v>
                </c:pt>
                <c:pt idx="14">
                  <c:v>Liberecký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9.8401890000000005</c:v>
                </c:pt>
                <c:pt idx="1">
                  <c:v>10.149929999999999</c:v>
                </c:pt>
                <c:pt idx="2">
                  <c:v>12.2394</c:v>
                </c:pt>
                <c:pt idx="3">
                  <c:v>9.7408339999999995</c:v>
                </c:pt>
                <c:pt idx="4">
                  <c:v>10.257709999999999</c:v>
                </c:pt>
                <c:pt idx="5">
                  <c:v>10.336069999999999</c:v>
                </c:pt>
                <c:pt idx="6">
                  <c:v>8.5541450000000001</c:v>
                </c:pt>
                <c:pt idx="7">
                  <c:v>10.48526</c:v>
                </c:pt>
                <c:pt idx="8">
                  <c:v>11.30226</c:v>
                </c:pt>
                <c:pt idx="9">
                  <c:v>10.997159999999999</c:v>
                </c:pt>
                <c:pt idx="10">
                  <c:v>9.4927709999999994</c:v>
                </c:pt>
                <c:pt idx="11">
                  <c:v>9.8908520000000006</c:v>
                </c:pt>
                <c:pt idx="12">
                  <c:v>12.139670000000001</c:v>
                </c:pt>
                <c:pt idx="13">
                  <c:v>9.3495989999999995</c:v>
                </c:pt>
                <c:pt idx="14">
                  <c:v>12.3392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Pardubický kraj</c:v>
                </c:pt>
                <c:pt idx="13">
                  <c:v>Hlavní město Praha</c:v>
                </c:pt>
                <c:pt idx="14">
                  <c:v>Liberecký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49.034489999999998</c:v>
                </c:pt>
                <c:pt idx="1">
                  <c:v>51.093229999999998</c:v>
                </c:pt>
                <c:pt idx="2">
                  <c:v>47.902059999999999</c:v>
                </c:pt>
                <c:pt idx="3">
                  <c:v>52.439160000000001</c:v>
                </c:pt>
                <c:pt idx="4">
                  <c:v>52.787999999999997</c:v>
                </c:pt>
                <c:pt idx="5">
                  <c:v>50.259239999999998</c:v>
                </c:pt>
                <c:pt idx="6">
                  <c:v>53.81297</c:v>
                </c:pt>
                <c:pt idx="7">
                  <c:v>52.686259999999997</c:v>
                </c:pt>
                <c:pt idx="8">
                  <c:v>50.708329999999997</c:v>
                </c:pt>
                <c:pt idx="9">
                  <c:v>49.81127</c:v>
                </c:pt>
                <c:pt idx="10">
                  <c:v>53.39134</c:v>
                </c:pt>
                <c:pt idx="11">
                  <c:v>53.821910000000003</c:v>
                </c:pt>
                <c:pt idx="12">
                  <c:v>50.314619999999998</c:v>
                </c:pt>
                <c:pt idx="13">
                  <c:v>52.156419999999997</c:v>
                </c:pt>
                <c:pt idx="14">
                  <c:v>50.871690000000001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5432165526331871E-3"/>
          <c:y val="5.443796886519852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996146332642639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Karlovarský kraj</c:v>
                </c:pt>
                <c:pt idx="4">
                  <c:v>Kraj Vysočina</c:v>
                </c:pt>
                <c:pt idx="5">
                  <c:v>Jihomoravský kraj</c:v>
                </c:pt>
                <c:pt idx="6">
                  <c:v>ČR</c:v>
                </c:pt>
                <c:pt idx="7">
                  <c:v>Zlínský kraj</c:v>
                </c:pt>
                <c:pt idx="8">
                  <c:v>Ústecký kraj</c:v>
                </c:pt>
                <c:pt idx="9">
                  <c:v>Plzeňský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Liberecký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392.4239973</c:v>
                </c:pt>
                <c:pt idx="1">
                  <c:v>352.9701182</c:v>
                </c:pt>
                <c:pt idx="2">
                  <c:v>345.42250730000001</c:v>
                </c:pt>
                <c:pt idx="3">
                  <c:v>333.44470539999998</c:v>
                </c:pt>
                <c:pt idx="4">
                  <c:v>329.42387960000002</c:v>
                </c:pt>
                <c:pt idx="5">
                  <c:v>327.79900400000002</c:v>
                </c:pt>
                <c:pt idx="6">
                  <c:v>324.85903980000001</c:v>
                </c:pt>
                <c:pt idx="7">
                  <c:v>324.09902110000002</c:v>
                </c:pt>
                <c:pt idx="8">
                  <c:v>323.64713019999999</c:v>
                </c:pt>
                <c:pt idx="9">
                  <c:v>319.67663829999998</c:v>
                </c:pt>
                <c:pt idx="10">
                  <c:v>318.80798170000003</c:v>
                </c:pt>
                <c:pt idx="11">
                  <c:v>312.59813300000002</c:v>
                </c:pt>
                <c:pt idx="12">
                  <c:v>294.84763020000003</c:v>
                </c:pt>
                <c:pt idx="13">
                  <c:v>285.62357509999998</c:v>
                </c:pt>
                <c:pt idx="14">
                  <c:v>271.89686390000003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Pardubický kraj</c:v>
                </c:pt>
                <c:pt idx="13">
                  <c:v>Hlavní město Praha</c:v>
                </c:pt>
                <c:pt idx="14">
                  <c:v>Liberecký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345.292934</c:v>
                </c:pt>
                <c:pt idx="1">
                  <c:v>340.24343099999999</c:v>
                </c:pt>
                <c:pt idx="2">
                  <c:v>339.42625600000002</c:v>
                </c:pt>
                <c:pt idx="3">
                  <c:v>330.50266599999998</c:v>
                </c:pt>
                <c:pt idx="4">
                  <c:v>328.95800000000003</c:v>
                </c:pt>
                <c:pt idx="5">
                  <c:v>324.85903999999999</c:v>
                </c:pt>
                <c:pt idx="6">
                  <c:v>321.74208399999998</c:v>
                </c:pt>
                <c:pt idx="7">
                  <c:v>321.670209</c:v>
                </c:pt>
                <c:pt idx="8">
                  <c:v>319.85767499999997</c:v>
                </c:pt>
                <c:pt idx="9">
                  <c:v>317.57793500000002</c:v>
                </c:pt>
                <c:pt idx="10">
                  <c:v>314.371488</c:v>
                </c:pt>
                <c:pt idx="11">
                  <c:v>310.549037</c:v>
                </c:pt>
                <c:pt idx="12">
                  <c:v>306.89138100000002</c:v>
                </c:pt>
                <c:pt idx="13">
                  <c:v>303.97563000000002</c:v>
                </c:pt>
                <c:pt idx="14">
                  <c:v>297.44438100000002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k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</a:t>
            </a: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23.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5. 2021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Dodáno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5030400021584E-17"/>
                  <c:y val="-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8F-4345-B7C3-259F70F5C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209 235</c:v>
                  </c:pt>
                  <c:pt idx="1">
                    <c:v>29 000</c:v>
                  </c:pt>
                  <c:pt idx="2">
                    <c:v>36 700</c:v>
                  </c:pt>
                  <c:pt idx="3">
                    <c:v>2 300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typu'!$A$2:$D$2</c:f>
              <c:numCache>
                <c:formatCode>#,##0</c:formatCode>
                <c:ptCount val="4"/>
                <c:pt idx="0">
                  <c:v>209235</c:v>
                </c:pt>
                <c:pt idx="1">
                  <c:v>29000</c:v>
                </c:pt>
                <c:pt idx="2">
                  <c:v>36700</c:v>
                </c:pt>
                <c:pt idx="3">
                  <c:v>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8F-4345-B7C3-259F70F5CE43}"/>
            </c:ext>
          </c:extLst>
        </c:ser>
        <c:ser>
          <c:idx val="1"/>
          <c:order val="1"/>
          <c:tx>
            <c:v>Vyočkováno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8F-4345-B7C3-259F70F5C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209 235</c:v>
                  </c:pt>
                  <c:pt idx="1">
                    <c:v>29 000</c:v>
                  </c:pt>
                  <c:pt idx="2">
                    <c:v>36 700</c:v>
                  </c:pt>
                  <c:pt idx="3">
                    <c:v>2 300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typu'!$A$3:$D$3</c:f>
              <c:numCache>
                <c:formatCode>#,##0</c:formatCode>
                <c:ptCount val="4"/>
                <c:pt idx="0">
                  <c:v>202291</c:v>
                </c:pt>
                <c:pt idx="1">
                  <c:v>26224</c:v>
                </c:pt>
                <c:pt idx="2">
                  <c:v>30658</c:v>
                </c:pt>
                <c:pt idx="3">
                  <c:v>1775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8F-4345-B7C3-259F70F5CE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</a:t>
            </a:r>
          </a:p>
        </c:rich>
      </c:tx>
      <c:layout>
        <c:manualLayout>
          <c:xMode val="edge"/>
          <c:yMode val="edge"/>
          <c:x val="0.28554043998442241"/>
          <c:y val="3.7121908549652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56-4132-AB44-EC29D4A52104}"/>
                </c:ext>
              </c:extLst>
            </c:dLbl>
            <c:dLbl>
              <c:idx val="5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56-4132-AB44-EC29D4A52104}"/>
                </c:ext>
              </c:extLst>
            </c:dLbl>
            <c:dLbl>
              <c:idx val="6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56-4132-AB44-EC29D4A521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průběžně'!$J$1:$Y$1</c:f>
              <c:strCache>
                <c:ptCount val="16"/>
                <c:pt idx="0">
                  <c:v>1.-7. 2.</c:v>
                </c:pt>
                <c:pt idx="1">
                  <c:v>8.-14. 2.</c:v>
                </c:pt>
                <c:pt idx="2">
                  <c:v>15.-21. 2.</c:v>
                </c:pt>
                <c:pt idx="3">
                  <c:v>22.-28. 2.</c:v>
                </c:pt>
                <c:pt idx="4">
                  <c:v>1.-7. 3.</c:v>
                </c:pt>
                <c:pt idx="5">
                  <c:v>8.-14. 3.</c:v>
                </c:pt>
                <c:pt idx="6">
                  <c:v>15.-21. 3.</c:v>
                </c:pt>
                <c:pt idx="7">
                  <c:v>22.-28. 3.</c:v>
                </c:pt>
                <c:pt idx="8">
                  <c:v>29.-4. 4.</c:v>
                </c:pt>
                <c:pt idx="9">
                  <c:v>5.-11. 4.</c:v>
                </c:pt>
                <c:pt idx="10">
                  <c:v>12.-18. 4.</c:v>
                </c:pt>
                <c:pt idx="11">
                  <c:v>19.-25. 4.</c:v>
                </c:pt>
                <c:pt idx="12">
                  <c:v>26.4.-2. 5.</c:v>
                </c:pt>
                <c:pt idx="13">
                  <c:v>3. 5.-9. 5.</c:v>
                </c:pt>
                <c:pt idx="14">
                  <c:v>10.-16. 5.</c:v>
                </c:pt>
                <c:pt idx="15">
                  <c:v>17.-23. 5.</c:v>
                </c:pt>
              </c:strCache>
            </c:strRef>
          </c:cat>
          <c:val>
            <c:numRef>
              <c:f>'Očkování průběžně'!$J$2:$Y$2</c:f>
              <c:numCache>
                <c:formatCode>General</c:formatCode>
                <c:ptCount val="16"/>
                <c:pt idx="0">
                  <c:v>4361</c:v>
                </c:pt>
                <c:pt idx="1">
                  <c:v>4841</c:v>
                </c:pt>
                <c:pt idx="2">
                  <c:v>5917</c:v>
                </c:pt>
                <c:pt idx="3">
                  <c:v>6813</c:v>
                </c:pt>
                <c:pt idx="4">
                  <c:v>9642</c:v>
                </c:pt>
                <c:pt idx="5">
                  <c:v>11699</c:v>
                </c:pt>
                <c:pt idx="6">
                  <c:v>13321</c:v>
                </c:pt>
                <c:pt idx="7">
                  <c:v>13791</c:v>
                </c:pt>
                <c:pt idx="8">
                  <c:v>12532</c:v>
                </c:pt>
                <c:pt idx="9">
                  <c:v>14986</c:v>
                </c:pt>
                <c:pt idx="10" formatCode="#,##0">
                  <c:v>20248</c:v>
                </c:pt>
                <c:pt idx="11" formatCode="#,##0">
                  <c:v>21484</c:v>
                </c:pt>
                <c:pt idx="12" formatCode="#,##0">
                  <c:v>24153</c:v>
                </c:pt>
                <c:pt idx="13" formatCode="#,##0">
                  <c:v>25055</c:v>
                </c:pt>
                <c:pt idx="14" formatCode="#,##0">
                  <c:v>27010</c:v>
                </c:pt>
                <c:pt idx="15" formatCode="#,##0">
                  <c:v>28336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56-4132-AB44-EC29D4A52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tmp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39226"/>
            <a:ext cx="11487705" cy="5587305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1FBEFA6-3CC9-4A8B-98AB-811AE091489A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C2747F8C-F296-41AB-B6E6-650FFEA01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928806D-A537-4323-B4ED-4983696D2AF8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FB2B0A03-1219-4FC5-81C7-A43DCB123A0C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2E921148-1008-412D-AB36-245237C3D6B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28" name="Obrázek 2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480755B3-A38B-4215-974C-50EA6F66494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23" name="Grafický objekt 22">
              <a:extLst>
                <a:ext uri="{FF2B5EF4-FFF2-40B4-BE49-F238E27FC236}">
                  <a16:creationId xmlns:a16="http://schemas.microsoft.com/office/drawing/2014/main" id="{1A14BE4F-72B2-49A1-B4A4-7983F7AE57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7516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C58920C-B9EC-4A94-B9EB-451592F3EED9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A3C58891-14E6-4818-B969-C72F93F08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B49FBB4-BF51-45C2-86CA-B4502DA62936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1533BE81-CFEE-48A9-AF03-143EC513CB79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17" name="Grafický objekt 16">
                <a:extLst>
                  <a:ext uri="{FF2B5EF4-FFF2-40B4-BE49-F238E27FC236}">
                    <a16:creationId xmlns:a16="http://schemas.microsoft.com/office/drawing/2014/main" id="{2BA1D09A-64DD-4910-BF60-CC7075472A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8" name="Obrázek 1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3A04F306-61D6-499B-9F34-24714C7AFE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62747C58-6152-448D-9270-C4FE61C51F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331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7251005-B581-4C6B-9623-FE7C9E672C61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ABA8342-40EF-4EF8-878F-E756BF1AA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C133C2D-E49B-4A76-8E4C-7963743679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02342" y="93094"/>
            <a:ext cx="4017507" cy="504000"/>
            <a:chOff x="5972087" y="329946"/>
            <a:chExt cx="6026262" cy="737003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7B0E7EF1-130B-4AF3-9B9B-F57B675459BE}"/>
                </a:ext>
              </a:extLst>
            </p:cNvPr>
            <p:cNvGrpSpPr/>
            <p:nvPr userDrawn="1"/>
          </p:nvGrpSpPr>
          <p:grpSpPr>
            <a:xfrm>
              <a:off x="8116661" y="331276"/>
              <a:ext cx="3881688" cy="450808"/>
              <a:chOff x="8214317" y="331276"/>
              <a:chExt cx="3881688" cy="450808"/>
            </a:xfrm>
          </p:grpSpPr>
          <p:pic>
            <p:nvPicPr>
              <p:cNvPr id="14" name="Grafický objekt 13">
                <a:extLst>
                  <a:ext uri="{FF2B5EF4-FFF2-40B4-BE49-F238E27FC236}">
                    <a16:creationId xmlns:a16="http://schemas.microsoft.com/office/drawing/2014/main" id="{5A70A0E6-773C-4F6E-853C-28A61AEF1D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71177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5" name="Obrázek 14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7F95AEA6-4367-4B52-93A3-3068041EC4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31276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ABAFA576-D9BF-4267-9BD2-2B78AD34E6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041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37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9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9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4404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397739" cy="712506"/>
          </a:xfrm>
          <a:prstGeom prst="rect">
            <a:avLst/>
          </a:prstGeom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736852"/>
              </p:ext>
            </p:extLst>
          </p:nvPr>
        </p:nvGraphicFramePr>
        <p:xfrm>
          <a:off x="1084729" y="0"/>
          <a:ext cx="10183906" cy="606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23. 5.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2D1C7B72-472C-4A16-9BA3-9AEAB81DBD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382311"/>
              </p:ext>
            </p:extLst>
          </p:nvPr>
        </p:nvGraphicFramePr>
        <p:xfrm>
          <a:off x="838200" y="1344705"/>
          <a:ext cx="10515600" cy="4832256"/>
        </p:xfrm>
        <a:graphic>
          <a:graphicData uri="http://schemas.openxmlformats.org/drawingml/2006/table">
            <a:tbl>
              <a:tblPr/>
              <a:tblGrid>
                <a:gridCol w="1313294">
                  <a:extLst>
                    <a:ext uri="{9D8B030D-6E8A-4147-A177-3AD203B41FA5}">
                      <a16:colId xmlns:a16="http://schemas.microsoft.com/office/drawing/2014/main" val="3812684673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447038665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3260600157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2593346368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539318982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481491328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430208773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68964980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666010908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1779315210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889256343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934311128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257820961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4173809526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471941566"/>
                    </a:ext>
                  </a:extLst>
                </a:gridCol>
              </a:tblGrid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233640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3 132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3 276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9 470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62 894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855412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5 772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95084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9 538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23 946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866274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3 157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7 699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329761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99276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10 892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208764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9 699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606331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4 877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110908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095353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17 260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53470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12 662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38 548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79 534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638859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45 365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723339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147021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66 824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594342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4 270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13 062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18 342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19 999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27 594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43 832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84 243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239 385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86 022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548 677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861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23. 5.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485312"/>
              </p:ext>
            </p:extLst>
          </p:nvPr>
        </p:nvGraphicFramePr>
        <p:xfrm>
          <a:off x="1789470" y="1690688"/>
          <a:ext cx="9564329" cy="36400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15,8/den)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nárůst za týden celkem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nárůst za týden skupina 65+ na 100 tis. obyv. 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104.554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102.430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Královéhradeckém kraji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141438"/>
              </p:ext>
            </p:extLst>
          </p:nvPr>
        </p:nvGraphicFramePr>
        <p:xfrm>
          <a:off x="1245140" y="1690689"/>
          <a:ext cx="9824938" cy="3909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2252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389230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368021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389230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336205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</a:tblGrid>
              <a:tr h="83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23. 5. 2021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 včetně násl.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 včetně násl.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941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527527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25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45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34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198CEA-5624-4963-8B0D-3FAD00F6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08E95C-0954-4745-85E1-E74D3581E38A}"/>
              </a:ext>
            </a:extLst>
          </p:cNvPr>
          <p:cNvSpPr txBox="1"/>
          <p:nvPr/>
        </p:nvSpPr>
        <p:spPr>
          <a:xfrm>
            <a:off x="2464904" y="3429000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Fakultní nemocnice HK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11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D3DCA5-54FF-41C9-A38A-EF8147A85295}"/>
              </a:ext>
            </a:extLst>
          </p:cNvPr>
          <p:cNvSpPr txBox="1"/>
          <p:nvPr/>
        </p:nvSpPr>
        <p:spPr>
          <a:xfrm>
            <a:off x="1790368" y="238330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4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609429-9913-4539-91C8-B55E8368A409}"/>
              </a:ext>
            </a:extLst>
          </p:cNvPr>
          <p:cNvSpPr txBox="1"/>
          <p:nvPr/>
        </p:nvSpPr>
        <p:spPr>
          <a:xfrm>
            <a:off x="5766021" y="480392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4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A65021-EDCD-4351-94B8-C06F2C17DD75}"/>
              </a:ext>
            </a:extLst>
          </p:cNvPr>
          <p:cNvSpPr txBox="1"/>
          <p:nvPr/>
        </p:nvSpPr>
        <p:spPr>
          <a:xfrm>
            <a:off x="8191168" y="1126723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F4756D-84FE-4A9A-857E-19F7FE5E30FD}"/>
              </a:ext>
            </a:extLst>
          </p:cNvPr>
          <p:cNvSpPr txBox="1"/>
          <p:nvPr/>
        </p:nvSpPr>
        <p:spPr>
          <a:xfrm>
            <a:off x="5185575" y="5211417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DDB69A-9020-4D6E-A770-954A6BB933B6}"/>
              </a:ext>
            </a:extLst>
          </p:cNvPr>
          <p:cNvSpPr txBox="1"/>
          <p:nvPr/>
        </p:nvSpPr>
        <p:spPr>
          <a:xfrm>
            <a:off x="8731857" y="4670728"/>
            <a:ext cx="196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6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9F1FE-AA15-4EA6-83ED-EEDB32AEF468}"/>
              </a:ext>
            </a:extLst>
          </p:cNvPr>
          <p:cNvSpPr txBox="1"/>
          <p:nvPr/>
        </p:nvSpPr>
        <p:spPr>
          <a:xfrm>
            <a:off x="8525123" y="310583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4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84F3C5-AB0D-44E2-98E1-BDA315CE83A9}"/>
              </a:ext>
            </a:extLst>
          </p:cNvPr>
          <p:cNvSpPr txBox="1"/>
          <p:nvPr/>
        </p:nvSpPr>
        <p:spPr>
          <a:xfrm>
            <a:off x="2044810" y="4486061"/>
            <a:ext cx="160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425501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23. 5.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701213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6368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897964" y="16859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2473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7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523 919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194 417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222 297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97 803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167 628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391 827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3 476 569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188 016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264 421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188 942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380 285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197 100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130 463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380 111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23. 5.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310,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310,00–339,99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340,00–359,99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360,0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31735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305,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305,00–319,99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320,00–334,99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335,0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175 703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218 964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186 957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270 022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96 487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3 476 569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384 587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186 607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189 049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443 973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374 993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195 808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160 460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405 833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131 612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23. 5.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51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55 514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23. 5.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6327577"/>
            <a:ext cx="1016481" cy="530422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699B3973-60C6-4359-9E74-57ACB9632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10461"/>
              </p:ext>
            </p:extLst>
          </p:nvPr>
        </p:nvGraphicFramePr>
        <p:xfrm>
          <a:off x="838201" y="1272988"/>
          <a:ext cx="10515599" cy="5054589"/>
        </p:xfrm>
        <a:graphic>
          <a:graphicData uri="http://schemas.openxmlformats.org/drawingml/2006/table">
            <a:tbl>
              <a:tblPr/>
              <a:tblGrid>
                <a:gridCol w="1108851">
                  <a:extLst>
                    <a:ext uri="{9D8B030D-6E8A-4147-A177-3AD203B41FA5}">
                      <a16:colId xmlns:a16="http://schemas.microsoft.com/office/drawing/2014/main" val="684981309"/>
                    </a:ext>
                  </a:extLst>
                </a:gridCol>
                <a:gridCol w="831638">
                  <a:extLst>
                    <a:ext uri="{9D8B030D-6E8A-4147-A177-3AD203B41FA5}">
                      <a16:colId xmlns:a16="http://schemas.microsoft.com/office/drawing/2014/main" val="3968903385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853236703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927008344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808862236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449354247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95384284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4177590683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896111792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102502223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646430409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756324760"/>
                    </a:ext>
                  </a:extLst>
                </a:gridCol>
                <a:gridCol w="1077990">
                  <a:extLst>
                    <a:ext uri="{9D8B030D-6E8A-4147-A177-3AD203B41FA5}">
                      <a16:colId xmlns:a16="http://schemas.microsoft.com/office/drawing/2014/main" val="1203827979"/>
                    </a:ext>
                  </a:extLst>
                </a:gridCol>
                <a:gridCol w="515470">
                  <a:extLst>
                    <a:ext uri="{9D8B030D-6E8A-4147-A177-3AD203B41FA5}">
                      <a16:colId xmlns:a16="http://schemas.microsoft.com/office/drawing/2014/main" val="1620381190"/>
                    </a:ext>
                  </a:extLst>
                </a:gridCol>
              </a:tblGrid>
              <a:tr h="493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Moderna (Moderna Biotech Spain, S.L.)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(AstraZeneca)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Janssen (Johnson &amp; Johson)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6465"/>
                  </a:ext>
                </a:extLst>
              </a:tr>
              <a:tr h="917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4659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671 385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682 110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632 335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81 950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58 326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82 940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50 852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826 585 – 852 300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745 003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810201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444 405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446 940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384 929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71 170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87 010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3 892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593 005 – 609 920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499 531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753016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240 240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242 190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238 170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34 430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26 352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304 640 – 312 820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291 672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285200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213 525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215 280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208 674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17 788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25 166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274 075 – 281 660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253 203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226944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109 395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109 980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92 206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10 834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24 495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164 995 – 171 110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127 828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264064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287 820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288 990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276 269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370 670 – 379 880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339 443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819674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159 315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160 290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141 676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19 129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17 124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202 315 – 207 480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178 817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3684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209 235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202 291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26 224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30 658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277 235 – 285 170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260 948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83819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180 570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156 585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20 653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20 967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236 920 – 243 080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200 031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305319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178 035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179 010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166 974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19 572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27 592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239 285 – 246 140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215 786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742632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474 810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480 270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425 328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65 010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47 031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63 690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48 361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3 536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596 610 – 613 770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524 256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090581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231 075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232 830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201 286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35 018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34 980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303 775 – 312 640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265 597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787238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206 115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207 090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197 175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27 851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26 646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272 565 – 279 890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254 280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01661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416 535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419 460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399 753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83 490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54 448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44 868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552 235 – 568 350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501 920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383688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4 022 460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4 056 390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3 723 651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623 920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436 359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645 150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469 427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38 750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28 878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5 214 910 – 5 364 210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4 658 315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648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EEA62FE-C90E-40CF-ACB5-17EB0F22CE35}"/>
              </a:ext>
            </a:extLst>
          </p:cNvPr>
          <p:cNvSpPr/>
          <p:nvPr/>
        </p:nvSpPr>
        <p:spPr>
          <a:xfrm>
            <a:off x="2614189" y="6178829"/>
            <a:ext cx="771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Vakcíny Moderna, </a:t>
            </a:r>
            <a:r>
              <a:rPr lang="cs-CZ" dirty="0" err="1"/>
              <a:t>AstraZeneca</a:t>
            </a:r>
            <a:r>
              <a:rPr lang="cs-CZ" dirty="0"/>
              <a:t> a Johnson jsou distribuovány praktickým lékařům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CAC36CF-1B86-4987-93C4-07BA816B3E94}"/>
              </a:ext>
            </a:extLst>
          </p:cNvPr>
          <p:cNvSpPr/>
          <p:nvPr/>
        </p:nvSpPr>
        <p:spPr>
          <a:xfrm>
            <a:off x="2614189" y="5818830"/>
            <a:ext cx="409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Ve 20. týdnu </a:t>
            </a:r>
            <a:r>
              <a:rPr lang="cs-CZ" dirty="0" err="1"/>
              <a:t>prům</a:t>
            </a:r>
            <a:r>
              <a:rPr lang="cs-CZ" dirty="0"/>
              <a:t>. 4.048 očkování za den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268062"/>
              </p:ext>
            </p:extLst>
          </p:nvPr>
        </p:nvGraphicFramePr>
        <p:xfrm>
          <a:off x="1004047" y="0"/>
          <a:ext cx="10013577" cy="581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2F500C3B-2BAF-4CA5-849A-B1EC376A25DB}" vid="{C99570C5-ACCF-4382-8246-136F83C28052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6395</TotalTime>
  <Words>1566</Words>
  <Application>Microsoft Office PowerPoint</Application>
  <PresentationFormat>Širokoúhlá obrazovka</PresentationFormat>
  <Paragraphs>667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Týdenní přehled epidemické situace a stavu očkování v Královéhradeckém kraji</vt:lpstr>
      <vt:lpstr>Aktuální situace v Královéhradeckém kraji k 23. 5. 2021</vt:lpstr>
      <vt:lpstr>Kapacita C+ lůžek v Královéhradeckém kraji</vt:lpstr>
      <vt:lpstr>Prezentace aplikace PowerPoint</vt:lpstr>
      <vt:lpstr>Stav očkování obyvatel v ČR k 23. 5. 2021</vt:lpstr>
      <vt:lpstr>Očkovaní v krajích (podle místa podání)</vt:lpstr>
      <vt:lpstr>Očkovaní v krajích (podle místa bydliště)</vt:lpstr>
      <vt:lpstr>Celkový počet dodaných a podaných dávek k 23. 5.</vt:lpstr>
      <vt:lpstr>Prezentace aplikace PowerPoint</vt:lpstr>
      <vt:lpstr>Prezentace aplikace PowerPoint</vt:lpstr>
      <vt:lpstr>Praktičtí lékaři – dávky k 23. 5. 2021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338</cp:revision>
  <cp:lastPrinted>2021-05-03T05:27:15Z</cp:lastPrinted>
  <dcterms:created xsi:type="dcterms:W3CDTF">2021-01-14T19:24:21Z</dcterms:created>
  <dcterms:modified xsi:type="dcterms:W3CDTF">2021-05-24T13:54:52Z</dcterms:modified>
</cp:coreProperties>
</file>